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“여기에 인용을 입력하십시오.”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6428" y="9258300"/>
            <a:ext cx="339244" cy="368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6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9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91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9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9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Relationship Id="rId3" Type="http://schemas.openxmlformats.org/officeDocument/2006/relationships/image" Target="../media/image144.png"/><Relationship Id="rId4" Type="http://schemas.openxmlformats.org/officeDocument/2006/relationships/image" Target="../media/image14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아이폰 프로그래밍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아이폰 프로그래밍</a:t>
            </a:r>
          </a:p>
        </p:txBody>
      </p:sp>
      <p:sp>
        <p:nvSpPr>
          <p:cNvPr id="120" name="스마트금융과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스마트금융과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ssistant Ed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Assistant Editor</a:t>
            </a:r>
          </a:p>
        </p:txBody>
      </p:sp>
      <p:sp>
        <p:nvSpPr>
          <p:cNvPr id="165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6" name="스크린샷 2017-12-20 오전 8.41.40.png" descr="스크린샷 2017-12-20 오전 8.41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444" y="2695503"/>
            <a:ext cx="11099801" cy="3322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8866" y="2629560"/>
            <a:ext cx="378074" cy="36681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68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9666" y="2947060"/>
            <a:ext cx="3867945" cy="308818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69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53166" y="2947060"/>
            <a:ext cx="3162400" cy="308818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170" name="Assistant Editor &amp; Assistant Editor Button"/>
          <p:cNvSpPr txBox="1"/>
          <p:nvPr/>
        </p:nvSpPr>
        <p:spPr>
          <a:xfrm>
            <a:off x="2495765" y="6455004"/>
            <a:ext cx="839427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Assistant Editor &amp; Assistant Editor Button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부품 연결방법 (1) IBOutl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부품 연결방법 (1) IBOutlet</a:t>
            </a:r>
          </a:p>
        </p:txBody>
      </p:sp>
      <p:sp>
        <p:nvSpPr>
          <p:cNvPr id="173" name="본문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스크린샷 2017-12-20 오전 8.50.43.png" descr="스크린샷 2017-12-20 오전 8.50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856" y="2614478"/>
            <a:ext cx="5985668" cy="391109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grpSp>
        <p:nvGrpSpPr>
          <p:cNvPr id="177" name="스크린샷 2017-12-20 오전 8.50.54.png"/>
          <p:cNvGrpSpPr/>
          <p:nvPr/>
        </p:nvGrpSpPr>
        <p:grpSpPr>
          <a:xfrm>
            <a:off x="6752480" y="5082926"/>
            <a:ext cx="5346701" cy="4533901"/>
            <a:chOff x="0" y="0"/>
            <a:chExt cx="5346700" cy="4533900"/>
          </a:xfrm>
        </p:grpSpPr>
        <p:pic>
          <p:nvPicPr>
            <p:cNvPr id="176" name="스크린샷 2017-12-20 오전 8.50.54.png" descr="스크린샷 2017-12-20 오전 8.50.5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8900" y="50800"/>
              <a:ext cx="5168900" cy="4305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스크린샷 2017-12-20 오전 8.50.54.png" descr="스크린샷 2017-12-20 오전 8.50.54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346700" cy="4533900"/>
            </a:xfrm>
            <a:prstGeom prst="rect">
              <a:avLst/>
            </a:prstGeom>
            <a:effectLst/>
          </p:spPr>
        </p:pic>
      </p:grpSp>
      <p:sp>
        <p:nvSpPr>
          <p:cNvPr id="178" name="텍스트"/>
          <p:cNvSpPr txBox="1"/>
          <p:nvPr/>
        </p:nvSpPr>
        <p:spPr>
          <a:xfrm>
            <a:off x="5393626" y="4540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79" name="텍스트"/>
          <p:cNvSpPr txBox="1"/>
          <p:nvPr/>
        </p:nvSpPr>
        <p:spPr>
          <a:xfrm>
            <a:off x="5520626" y="4667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0" name="텍스트"/>
          <p:cNvSpPr txBox="1"/>
          <p:nvPr/>
        </p:nvSpPr>
        <p:spPr>
          <a:xfrm>
            <a:off x="5419026" y="4540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1" name="텍스트"/>
          <p:cNvSpPr txBox="1"/>
          <p:nvPr/>
        </p:nvSpPr>
        <p:spPr>
          <a:xfrm>
            <a:off x="5546026" y="4667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2" name="텍스트"/>
          <p:cNvSpPr txBox="1"/>
          <p:nvPr/>
        </p:nvSpPr>
        <p:spPr>
          <a:xfrm>
            <a:off x="5673026" y="4794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3" name="텍스트"/>
          <p:cNvSpPr txBox="1"/>
          <p:nvPr/>
        </p:nvSpPr>
        <p:spPr>
          <a:xfrm>
            <a:off x="5800026" y="4921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4" name="마우스 우클릭 —&gt; 드래그…"/>
          <p:cNvSpPr txBox="1"/>
          <p:nvPr/>
        </p:nvSpPr>
        <p:spPr>
          <a:xfrm>
            <a:off x="1104963" y="6505804"/>
            <a:ext cx="7162674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/>
                </a:solidFill>
              </a:defRPr>
            </a:pPr>
            <a:r>
              <a:t>마우스 우클릭 —&gt; 드래그 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또는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Control + 클릭 —&gt; 드래그 하여 연결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주의] Interface 선언코드에 연결 X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t>Definition 에 연결 </a:t>
            </a:r>
          </a:p>
        </p:txBody>
      </p:sp>
      <p:pic>
        <p:nvPicPr>
          <p:cNvPr id="185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0566" y="2908960"/>
            <a:ext cx="3162400" cy="1437184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86" name="직사각형" descr="직사각형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30966" y="5918860"/>
            <a:ext cx="4002932" cy="444799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187" name="화살표"/>
          <p:cNvSpPr/>
          <p:nvPr/>
        </p:nvSpPr>
        <p:spPr>
          <a:xfrm rot="1260000">
            <a:off x="4700708" y="4234600"/>
            <a:ext cx="2689575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chemeClr val="accent1">
                  <a:alpha val="43658"/>
                </a:schemeClr>
              </a:gs>
              <a:gs pos="100000">
                <a:schemeClr val="accent1">
                  <a:hueOff val="321133"/>
                  <a:satOff val="-12043"/>
                  <a:lumOff val="-7113"/>
                  <a:alpha val="43658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부품 연결방법 (1) IBA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부품 연결방법 (1) IBAction</a:t>
            </a:r>
          </a:p>
        </p:txBody>
      </p:sp>
      <p:sp>
        <p:nvSpPr>
          <p:cNvPr id="190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스크린샷 2017-12-20 오전 9.04.25.png" descr="스크린샷 2017-12-20 오전 9.04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961" y="2584450"/>
            <a:ext cx="7772401" cy="45847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2" name="스크린샷 2017-12-20 오전 9.05.02.png" descr="스크린샷 2017-12-20 오전 9.05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1762" y="7627540"/>
            <a:ext cx="4318001" cy="1270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3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0566" y="2908960"/>
            <a:ext cx="3162400" cy="21463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94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39297" y="82302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ource Co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 Coding</a:t>
            </a:r>
          </a:p>
        </p:txBody>
      </p:sp>
      <p:sp>
        <p:nvSpPr>
          <p:cNvPr id="197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스크린샷 2017-12-20 오전 9.26.19.png" descr="스크린샷 2017-12-20 오전 9.26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323" y="2791916"/>
            <a:ext cx="10096501" cy="618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5107" y="53473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Debug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Debugging</a:t>
            </a:r>
          </a:p>
        </p:txBody>
      </p:sp>
      <p:sp>
        <p:nvSpPr>
          <p:cNvPr id="20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스크린샷 2017-12-20 오전 9.25.20.png" descr="스크린샷 2017-12-20 오전 9.2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345" y="2604644"/>
            <a:ext cx="4775091" cy="7148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2497" y="40138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05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2197" y="8839860"/>
            <a:ext cx="4002932" cy="51980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06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2197" y="5918973"/>
            <a:ext cx="1390155" cy="30137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07" name="스크린샷 2017-12-20 오전 9.28.27.png" descr="스크린샷 2017-12-20 오전 9.28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7735" y="4003211"/>
            <a:ext cx="4699430" cy="346167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Simulator can do…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What Simulator can do…</a:t>
            </a:r>
          </a:p>
        </p:txBody>
      </p:sp>
      <p:sp>
        <p:nvSpPr>
          <p:cNvPr id="210" name="Tab, Swipe, Pinch, Rotate, Shake, Keyboard Inpu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Tab, Swipe, Pinch, Rotate, Shake, Keyboard 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Simulator can’t 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Simulator can’t do</a:t>
            </a:r>
          </a:p>
        </p:txBody>
      </p:sp>
      <p:sp>
        <p:nvSpPr>
          <p:cNvPr id="213" name="Sensor, Camera, Mike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Sensor, Camera, Mike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UIKit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</a:t>
            </a:r>
          </a:p>
        </p:txBody>
      </p:sp>
      <p:sp>
        <p:nvSpPr>
          <p:cNvPr id="216" name="버튼, 스위치, 슬라이더 등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버튼, 스위치, 슬라이더 등</a:t>
            </a:r>
          </a:p>
          <a:p>
            <a:pPr/>
            <a:r>
              <a:t>애플리케이션의 정보를 사용자에게 보여주는 것</a:t>
            </a:r>
          </a:p>
          <a:p>
            <a:pPr/>
            <a:r>
              <a:t>사용자의 조작을 애플리케이션에 전달하는 것</a:t>
            </a:r>
          </a:p>
          <a:p>
            <a:pPr/>
            <a:r>
              <a:t>View, Control, Delegate, Alert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UIKit - UILab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UILabel</a:t>
            </a:r>
          </a:p>
        </p:txBody>
      </p:sp>
      <p:sp>
        <p:nvSpPr>
          <p:cNvPr id="21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스크린샷 2017-12-21 오전 10.34.34.png" descr="스크린샷 2017-12-21 오전 10.3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231" y="2571055"/>
            <a:ext cx="5499101" cy="69723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21" name="스크린샷 2017-12-21 오전 10.35.07.png" descr="스크린샷 2017-12-21 오전 10.35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9307" y="4241800"/>
            <a:ext cx="5395109" cy="321003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UIKit - UIButt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UIButton</a:t>
            </a:r>
          </a:p>
        </p:txBody>
      </p:sp>
      <p:sp>
        <p:nvSpPr>
          <p:cNvPr id="224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5" name="스크린샷 2017-12-21 오전 10.48.42.png" descr="스크린샷 2017-12-21 오전 10.48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417" y="2334716"/>
            <a:ext cx="7480301" cy="21844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26" name="스크린샷 2017-12-21 오전 10.46.57.png" descr="스크린샷 2017-12-21 오전 10.46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433" y="4834532"/>
            <a:ext cx="8343901" cy="4826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X Code 설치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X Code 설치</a:t>
            </a:r>
          </a:p>
        </p:txBody>
      </p:sp>
      <p:sp>
        <p:nvSpPr>
          <p:cNvPr id="123" name="본문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스크린샷 2017-12-19 오후 2.43.37.png" descr="스크린샷 2017-12-19 오후 2.43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277" y="2725076"/>
            <a:ext cx="10406479" cy="341009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사각형"/>
          <p:cNvSpPr/>
          <p:nvPr/>
        </p:nvSpPr>
        <p:spPr>
          <a:xfrm>
            <a:off x="5867400" y="4241800"/>
            <a:ext cx="1270000" cy="12700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6" name="사각형"/>
          <p:cNvSpPr/>
          <p:nvPr/>
        </p:nvSpPr>
        <p:spPr>
          <a:xfrm>
            <a:off x="5994400" y="4368800"/>
            <a:ext cx="1270000" cy="12700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27" name="사각형" descr="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2115" y="3600961"/>
            <a:ext cx="1333501" cy="13335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28" name="스크린샷 2017-12-19 오후 3.09.11.png" descr="스크린샷 2017-12-19 오후 3.09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2473" y="6224993"/>
            <a:ext cx="2578101" cy="33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화살표"/>
          <p:cNvSpPr/>
          <p:nvPr/>
        </p:nvSpPr>
        <p:spPr>
          <a:xfrm rot="5462221">
            <a:off x="4486423" y="5658246"/>
            <a:ext cx="1270001" cy="1161654"/>
          </a:xfrm>
          <a:prstGeom prst="rightArrow">
            <a:avLst>
              <a:gd name="adj1" fmla="val 36711"/>
              <a:gd name="adj2" fmla="val 7087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UIKit - UIButt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UIButton</a:t>
            </a:r>
          </a:p>
        </p:txBody>
      </p:sp>
      <p:sp>
        <p:nvSpPr>
          <p:cNvPr id="22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0" name="스크린샷 2017-12-21 오전 10.51.50.png" descr="스크린샷 2017-12-21 오전 10.5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0309" y="2615654"/>
            <a:ext cx="4965701" cy="2298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1" name="스크린샷 2017-12-21 오전 10.49.47.png" descr="스크린샷 2017-12-21 오전 10.49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605" y="5203725"/>
            <a:ext cx="5613401" cy="3022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UIKit - UISwi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UISwitch</a:t>
            </a:r>
          </a:p>
        </p:txBody>
      </p:sp>
      <p:sp>
        <p:nvSpPr>
          <p:cNvPr id="234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스크린샷 2017-12-21 오전 11.04.55.png" descr="스크린샷 2017-12-21 오전 11.0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953" y="2874267"/>
            <a:ext cx="5067301" cy="3175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36" name="mySwitch"/>
          <p:cNvSpPr txBox="1"/>
          <p:nvPr/>
        </p:nvSpPr>
        <p:spPr>
          <a:xfrm>
            <a:off x="3674935" y="3638550"/>
            <a:ext cx="1032130" cy="368301"/>
          </a:xfrm>
          <a:prstGeom prst="rect">
            <a:avLst/>
          </a:prstGeom>
          <a:solidFill>
            <a:schemeClr val="accent1">
              <a:hueOff val="-137333"/>
              <a:satOff val="-2150"/>
              <a:lumOff val="156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pPr/>
            <a:r>
              <a:t>mySwitch</a:t>
            </a:r>
          </a:p>
        </p:txBody>
      </p:sp>
      <p:pic>
        <p:nvPicPr>
          <p:cNvPr id="237" name="스크린샷 2017-12-21 오전 11.03.16.png" descr="스크린샷 2017-12-21 오전 11.03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0466" y="4863703"/>
            <a:ext cx="5930901" cy="48768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UIKit - UISwi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UISwitch</a:t>
            </a:r>
          </a:p>
        </p:txBody>
      </p:sp>
      <p:sp>
        <p:nvSpPr>
          <p:cNvPr id="240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1" name="스크린샷 2017-12-21 오전 11.10.03.png" descr="스크린샷 2017-12-21 오전 11.10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228" y="2856557"/>
            <a:ext cx="4381501" cy="17145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2" name="스크린샷 2017-12-21 오전 11.07.40.png" descr="스크린샷 2017-12-21 오전 11.07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988" y="4900314"/>
            <a:ext cx="5511801" cy="29083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UIKit - UISli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UISlider</a:t>
            </a:r>
          </a:p>
        </p:txBody>
      </p:sp>
      <p:sp>
        <p:nvSpPr>
          <p:cNvPr id="245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6" name="스크린샷 2017-12-21 오전 11.18.28.png" descr="스크린샷 2017-12-21 오전 11.18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324" y="2525910"/>
            <a:ext cx="8433900" cy="352446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7" name="스크린샷 2017-12-21 오전 11.19.16.png" descr="스크린샷 2017-12-21 오전 11.19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229" y="6362005"/>
            <a:ext cx="3479801" cy="22352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8" name="스크린샷 2017-12-21 오전 11.21.15.png" descr="스크린샷 2017-12-21 오전 11.21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4186" y="6341020"/>
            <a:ext cx="4597401" cy="26924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UIKit - UISli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UISlider</a:t>
            </a:r>
          </a:p>
        </p:txBody>
      </p:sp>
      <p:pic>
        <p:nvPicPr>
          <p:cNvPr id="251" name="스크린샷 2017-12-21 오후 12.20.58.png" descr="스크린샷 2017-12-21 오후 12.20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1585" y="2093142"/>
            <a:ext cx="7916746" cy="7799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2389" y="3456582"/>
            <a:ext cx="3518496" cy="209589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53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2389" y="5894982"/>
            <a:ext cx="3518496" cy="457797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54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49289" y="8053982"/>
            <a:ext cx="1043782" cy="1706862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UIKit - UITextFie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UITextField</a:t>
            </a:r>
          </a:p>
        </p:txBody>
      </p:sp>
      <p:sp>
        <p:nvSpPr>
          <p:cNvPr id="257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8" name="스크린샷 2017-12-21 오후 1.57.33.png" descr="스크린샷 2017-12-21 오후 1.5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476" y="2580382"/>
            <a:ext cx="6934201" cy="430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스크린샷 2017-12-21 오후 2.13.33.png" descr="스크린샷 2017-12-21 오후 2.1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91358" y="7147272"/>
            <a:ext cx="3302001" cy="219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UIKit - UITextFie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UITextField</a:t>
            </a:r>
          </a:p>
        </p:txBody>
      </p:sp>
      <p:sp>
        <p:nvSpPr>
          <p:cNvPr id="26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3" name="스크린샷 2017-12-21 오후 2.18.23.png" descr="스크린샷 2017-12-21 오후 2.18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025" y="2570261"/>
            <a:ext cx="11080750" cy="5721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UIKit - UITextFie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UITextField</a:t>
            </a:r>
          </a:p>
        </p:txBody>
      </p:sp>
      <p:sp>
        <p:nvSpPr>
          <p:cNvPr id="266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7" name="스크린샷 2017-12-21 오후 2.04.14.png" descr="스크린샷 2017-12-21 오후 2.0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0464" y="2118369"/>
            <a:ext cx="7696201" cy="763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스크린샷 2017-12-21 오후 2.04.04.png" descr="스크린샷 2017-12-21 오후 2.04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825" y="2118369"/>
            <a:ext cx="4285741" cy="763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UIKit - UIText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UITextView</a:t>
            </a:r>
          </a:p>
        </p:txBody>
      </p:sp>
      <p:sp>
        <p:nvSpPr>
          <p:cNvPr id="271" name="액션 설정 불가능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액션 설정 불가능</a:t>
            </a:r>
          </a:p>
          <a:p>
            <a:pPr/>
            <a:r>
              <a:t>속성으로 값을 설정하거나 읽기만 가능</a:t>
            </a:r>
          </a:p>
          <a:p>
            <a:pPr/>
            <a:r>
              <a:t>키보드가 자동으로 사라지지 않음</a:t>
            </a:r>
            <a:br/>
            <a:r>
              <a:rPr sz="2400"/>
              <a:t>강제로 키보드를 닫는 함수 :  &lt;텍스트 뷰 변수명&gt;.resignFirstResponder()</a:t>
            </a:r>
          </a:p>
        </p:txBody>
      </p:sp>
      <p:pic>
        <p:nvPicPr>
          <p:cNvPr id="272" name="스크린샷 2017-12-21 오후 2.32.31.png" descr="스크린샷 2017-12-21 오후 2.32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94410" y="2373461"/>
            <a:ext cx="5143501" cy="862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UIKit - UIText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UITextView</a:t>
            </a:r>
          </a:p>
        </p:txBody>
      </p:sp>
      <p:sp>
        <p:nvSpPr>
          <p:cNvPr id="275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6" name="스크린샷 2017-12-21 오후 2.26.11.png" descr="스크린샷 2017-12-21 오후 2.26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58" y="2607518"/>
            <a:ext cx="6400801" cy="654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스크린샷 2017-12-21 오후 2.32.44.png" descr="스크린샷 2017-12-21 오후 2.32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8422" y="2571750"/>
            <a:ext cx="7035801" cy="632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91089" y="6288682"/>
            <a:ext cx="5879109" cy="209589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79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6789" y="2580282"/>
            <a:ext cx="6107709" cy="96247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Hello World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Hello World</a:t>
            </a:r>
          </a:p>
        </p:txBody>
      </p:sp>
      <p:sp>
        <p:nvSpPr>
          <p:cNvPr id="13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스크린샷 2017-12-19 오후 3.09.11.png" descr="스크린샷 2017-12-19 오후 3.0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86992" y="1777801"/>
            <a:ext cx="2578101" cy="332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스크린샷 2017-12-19 오후 4.40.01.png" descr="스크린샷 2017-12-19 오후 4.40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8596" y="2956817"/>
            <a:ext cx="9702801" cy="580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3915" y="6922160"/>
            <a:ext cx="5494140" cy="71953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IKit - UIText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UITextView</a:t>
            </a:r>
          </a:p>
        </p:txBody>
      </p:sp>
      <p:pic>
        <p:nvPicPr>
          <p:cNvPr id="282" name="스크린샷 2017-12-21 오후 2.32.31.png" descr="스크린샷 2017-12-21 오후 2.32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4550" y="2829102"/>
            <a:ext cx="3355758" cy="5626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UIKit - UIIm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UIImage</a:t>
            </a:r>
          </a:p>
        </p:txBody>
      </p:sp>
      <p:sp>
        <p:nvSpPr>
          <p:cNvPr id="285" name="액션 설정 불가능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액션 설정 불가능</a:t>
            </a:r>
          </a:p>
          <a:p>
            <a:pPr/>
            <a:r>
              <a:t>속성으로 값을 설정하거나 읽기만 가능</a:t>
            </a:r>
          </a:p>
          <a:p>
            <a:pPr/>
            <a:r>
              <a:t>변수와 코드 추가</a:t>
            </a:r>
            <a:br/>
            <a:r>
              <a:rPr>
                <a:solidFill>
                  <a:srgbClr val="BA2DA2"/>
                </a:solidFill>
              </a:rPr>
              <a:t>@IBOutlet</a:t>
            </a:r>
            <a:r>
              <a:t> </a:t>
            </a:r>
            <a:r>
              <a:rPr>
                <a:solidFill>
                  <a:srgbClr val="BA2DA2"/>
                </a:solidFill>
              </a:rPr>
              <a:t>weak</a:t>
            </a:r>
            <a:r>
              <a:t> </a:t>
            </a:r>
            <a:r>
              <a:rPr>
                <a:solidFill>
                  <a:srgbClr val="BA2DA2"/>
                </a:solidFill>
              </a:rPr>
              <a:t>var</a:t>
            </a:r>
            <a:r>
              <a:t> myImageView: </a:t>
            </a:r>
            <a:r>
              <a:rPr>
                <a:solidFill>
                  <a:srgbClr val="703DAA"/>
                </a:solidFill>
              </a:rPr>
              <a:t>UIImageView</a:t>
            </a:r>
            <a:r>
              <a:t>!</a:t>
            </a:r>
            <a:br/>
            <a:br/>
            <a:r>
              <a:t>myImageView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703DAA"/>
                </a:solidFill>
              </a:rPr>
              <a:t>image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703DAA"/>
                </a:solidFill>
              </a:rPr>
              <a:t>UIImage</a:t>
            </a:r>
            <a:r>
              <a:rPr>
                <a:solidFill>
                  <a:srgbClr val="000000"/>
                </a:solidFill>
              </a:rPr>
              <a:t>(named: </a:t>
            </a:r>
            <a:r>
              <a:rPr>
                <a:solidFill>
                  <a:srgbClr val="D12F1B"/>
                </a:solidFill>
              </a:rPr>
              <a:t>"berry.jpg"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4F8187"/>
                </a:solidFill>
              </a:rPr>
              <a:t>myImageView</a:t>
            </a:r>
            <a:r>
              <a:rPr>
                <a:solidFill>
                  <a:srgbClr val="000000"/>
                </a:solidFill>
              </a:rPr>
              <a:t>.</a:t>
            </a:r>
            <a:r>
              <a:t>contentMode</a:t>
            </a:r>
            <a:r>
              <a:rPr>
                <a:solidFill>
                  <a:srgbClr val="000000"/>
                </a:solidFill>
              </a:rPr>
              <a:t> = </a:t>
            </a:r>
            <a:r>
              <a:t>UIViewContentMode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3E1E81"/>
                </a:solidFill>
              </a:rPr>
              <a:t>scaleAspectFit</a:t>
            </a:r>
          </a:p>
        </p:txBody>
      </p:sp>
      <p:pic>
        <p:nvPicPr>
          <p:cNvPr id="286" name="스크린샷 2017-12-26 오전 9.17.10.png" descr="스크린샷 2017-12-26 오전 9.17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5689" y="2982019"/>
            <a:ext cx="3848101" cy="21971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87" name="스크린샷 2017-12-26 오전 9.17.58.png" descr="스크린샷 2017-12-26 오전 9.17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3775" y="2357288"/>
            <a:ext cx="2679701" cy="520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UIKit - UIIm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UIImage</a:t>
            </a:r>
          </a:p>
        </p:txBody>
      </p:sp>
      <p:sp>
        <p:nvSpPr>
          <p:cNvPr id="290" name="[참고] AssetCatalog 해상도에 적합한 이미지를 사전에 셋팅하는 기능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[참고] AssetCatalog</a:t>
            </a:r>
            <a:br/>
            <a:r>
              <a:t>해상도에 적합한 이미지를 사전에 셋팅하는 기능</a:t>
            </a:r>
          </a:p>
        </p:txBody>
      </p:sp>
      <p:pic>
        <p:nvPicPr>
          <p:cNvPr id="291" name="스크린샷 2017-12-26 오전 9.21.23.png" descr="스크린샷 2017-12-26 오전 9.21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850" y="3893145"/>
            <a:ext cx="6489701" cy="429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스크린샷 2017-12-26 오전 9.23.30.png" descr="스크린샷 2017-12-26 오전 9.23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1723" y="7082581"/>
            <a:ext cx="10363201" cy="245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4289" y="5577482"/>
            <a:ext cx="1753891" cy="313136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294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24389" y="7495182"/>
            <a:ext cx="4742806" cy="1625899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UIKit Exercise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Exercise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UIKit - 화면구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29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0" name="스크린샷 2017-12-26 오전 9.50.49.png" descr="스크린샷 2017-12-26 오전 9.50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932" y="2669331"/>
            <a:ext cx="7810501" cy="532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2489" y="6669682"/>
            <a:ext cx="5505451" cy="695426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02" name="스크린샷 2017-12-26 오전 9.51.52.png" descr="스크린샷 2017-12-26 오전 9.51.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87469" y="5735910"/>
            <a:ext cx="4478811" cy="3177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22629" y="6212482"/>
            <a:ext cx="1135609" cy="695426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UIKit - 화면구성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06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7" name="스크린샷 2017-12-26 오전 9.52.59.png" descr="스크린샷 2017-12-26 오전 9.52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001" y="2634555"/>
            <a:ext cx="9156701" cy="64897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08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3129" y="4053482"/>
            <a:ext cx="3024834" cy="695426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UIKit - 화면구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11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2" name="스크린샷 2017-12-26 오전 9.56.26.png" descr="스크린샷 2017-12-26 오전 9.56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217" y="5078015"/>
            <a:ext cx="10044783" cy="455726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13" name="스크린샷 2017-12-26 오전 9.56.59.png" descr="스크린샷 2017-12-26 오전 9.56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005" y="2608857"/>
            <a:ext cx="7759701" cy="2387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14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9029" y="3454945"/>
            <a:ext cx="3024834" cy="80853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UIKit - 화면구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17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8" name="스크린샷 2017-12-26 오전 9.59.12.png" descr="스크린샷 2017-12-26 오전 9.59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669" y="2583953"/>
            <a:ext cx="7236674" cy="700018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19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1529" y="8104782"/>
            <a:ext cx="3024834" cy="695426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UIKit - 화면구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2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3" name="스크린샷 2017-12-26 오전 10.00.34.png" descr="스크린샷 2017-12-26 오전 10.00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076" y="2581275"/>
            <a:ext cx="6828805" cy="3970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스크린샷 2017-12-26 오전 10.00.47.png" descr="스크린샷 2017-12-26 오전 10.00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0532" y="5618969"/>
            <a:ext cx="7226495" cy="4168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2929" y="2745382"/>
            <a:ext cx="3024834" cy="114121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26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65990" y="5484862"/>
            <a:ext cx="2545706" cy="59883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UIKit - 화면구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2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0" name="스크린샷 2017-12-26 오전 10.06.33.png" descr="스크린샷 2017-12-26 오전 10.06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962" y="2573903"/>
            <a:ext cx="9621282" cy="6320294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텍스트"/>
          <p:cNvSpPr txBox="1"/>
          <p:nvPr/>
        </p:nvSpPr>
        <p:spPr>
          <a:xfrm>
            <a:off x="5819076" y="4540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332" name="버튼"/>
          <p:cNvSpPr txBox="1"/>
          <p:nvPr/>
        </p:nvSpPr>
        <p:spPr>
          <a:xfrm>
            <a:off x="7424801" y="7194550"/>
            <a:ext cx="94919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203713"/>
                    <a:lumOff val="-13818"/>
                  </a:schemeClr>
                </a:solidFill>
              </a:defRPr>
            </a:lvl1pPr>
          </a:lstStyle>
          <a:p>
            <a:pPr/>
            <a:r>
              <a:t>버튼</a:t>
            </a:r>
          </a:p>
        </p:txBody>
      </p:sp>
      <p:sp>
        <p:nvSpPr>
          <p:cNvPr id="333" name="레이블"/>
          <p:cNvSpPr txBox="1"/>
          <p:nvPr/>
        </p:nvSpPr>
        <p:spPr>
          <a:xfrm>
            <a:off x="7000176" y="6508750"/>
            <a:ext cx="136664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203713"/>
                    <a:lumOff val="-13818"/>
                  </a:schemeClr>
                </a:solidFill>
              </a:defRPr>
            </a:lvl1pPr>
          </a:lstStyle>
          <a:p>
            <a:pPr/>
            <a:r>
              <a:t>레이블</a:t>
            </a:r>
          </a:p>
        </p:txBody>
      </p:sp>
      <p:pic>
        <p:nvPicPr>
          <p:cNvPr id="334" name="선" descr="선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6087393" y="6512799"/>
            <a:ext cx="1004107" cy="405591"/>
          </a:xfrm>
          <a:prstGeom prst="rect">
            <a:avLst/>
          </a:prstGeom>
        </p:spPr>
      </p:pic>
      <p:pic>
        <p:nvPicPr>
          <p:cNvPr id="336" name="선" descr="선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6354093" y="7226299"/>
            <a:ext cx="1004107" cy="405592"/>
          </a:xfrm>
          <a:prstGeom prst="rect">
            <a:avLst/>
          </a:prstGeom>
        </p:spPr>
      </p:pic>
      <p:sp>
        <p:nvSpPr>
          <p:cNvPr id="338" name="버튼"/>
          <p:cNvSpPr txBox="1"/>
          <p:nvPr/>
        </p:nvSpPr>
        <p:spPr>
          <a:xfrm>
            <a:off x="7424801" y="5873750"/>
            <a:ext cx="94919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203713"/>
                    <a:lumOff val="-13818"/>
                  </a:schemeClr>
                </a:solidFill>
              </a:defRPr>
            </a:lvl1pPr>
          </a:lstStyle>
          <a:p>
            <a:pPr/>
            <a:r>
              <a:t>버튼</a:t>
            </a:r>
          </a:p>
        </p:txBody>
      </p:sp>
      <p:pic>
        <p:nvPicPr>
          <p:cNvPr id="339" name="선" descr="선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040634">
            <a:off x="5718545" y="6007521"/>
            <a:ext cx="1512507" cy="405591"/>
          </a:xfrm>
          <a:prstGeom prst="rect">
            <a:avLst/>
          </a:prstGeom>
        </p:spPr>
      </p:pic>
      <p:pic>
        <p:nvPicPr>
          <p:cNvPr id="341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89329" y="5780682"/>
            <a:ext cx="2338389" cy="266106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e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</a:t>
            </a:r>
          </a:p>
        </p:txBody>
      </p:sp>
      <p:sp>
        <p:nvSpPr>
          <p:cNvPr id="138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9" name="스크린샷 2017-12-19 오후 4.42.40.png" descr="스크린샷 2017-12-19 오후 4.4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6247" y="2712293"/>
            <a:ext cx="8953501" cy="633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UIKit - 화면구성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44" name="화면 위치 확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화면 위치 확인</a:t>
            </a:r>
          </a:p>
        </p:txBody>
      </p:sp>
      <p:pic>
        <p:nvPicPr>
          <p:cNvPr id="345" name="스크린샷 2017-12-26 오전 10.12.08.png" descr="스크린샷 2017-12-26 오전 10.12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3209" y="3388819"/>
            <a:ext cx="5772012" cy="6158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UIKit - 화면구성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48" name="레이아웃 설정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레이아웃 설정</a:t>
            </a:r>
          </a:p>
        </p:txBody>
      </p:sp>
      <p:pic>
        <p:nvPicPr>
          <p:cNvPr id="349" name="스크린샷 2017-12-26 오전 10.22.42.png" descr="스크린샷 2017-12-26 오전 10.2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298" y="3289300"/>
            <a:ext cx="6226914" cy="628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5529" y="9273182"/>
            <a:ext cx="418258" cy="348210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51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68229" y="8358782"/>
            <a:ext cx="2932858" cy="348210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52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01229" y="3939182"/>
            <a:ext cx="2758034" cy="1368426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UIKit - 화면구성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55" name="레이아웃 설정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레이아웃 설정</a:t>
            </a:r>
          </a:p>
        </p:txBody>
      </p:sp>
      <p:pic>
        <p:nvPicPr>
          <p:cNvPr id="356" name="스크린샷 2017-12-26 오전 10.25.27.png" descr="스크린샷 2017-12-26 오전 10.25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4086" y="3416399"/>
            <a:ext cx="5894175" cy="5969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229" y="3939182"/>
            <a:ext cx="2758034" cy="1368426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58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1529" y="5920382"/>
            <a:ext cx="944861" cy="484784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59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34929" y="7253882"/>
            <a:ext cx="2463206" cy="484784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60" name="선" descr="선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42376" y="8288296"/>
            <a:ext cx="603360" cy="678562"/>
          </a:xfrm>
          <a:prstGeom prst="rect">
            <a:avLst/>
          </a:prstGeom>
        </p:spPr>
      </p:pic>
      <p:pic>
        <p:nvPicPr>
          <p:cNvPr id="362" name="직사각형" descr="직사각형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63629" y="9057282"/>
            <a:ext cx="405806" cy="394247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UIKit - 화면구성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65" name="레이아웃 설정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레이아웃 설정</a:t>
            </a:r>
          </a:p>
        </p:txBody>
      </p:sp>
      <p:pic>
        <p:nvPicPr>
          <p:cNvPr id="366" name="스크린샷 2017-12-26 오전 10.29.21.png" descr="스크린샷 2017-12-26 오전 10.29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169" y="3473065"/>
            <a:ext cx="6630349" cy="5605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5229" y="7698382"/>
            <a:ext cx="3033317" cy="373659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68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5829" y="4689971"/>
            <a:ext cx="2758332" cy="1474342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69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03329" y="8650882"/>
            <a:ext cx="387053" cy="58504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UIKit - 화면구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72" name="레이아웃 설정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레이아웃 설정</a:t>
            </a:r>
          </a:p>
        </p:txBody>
      </p:sp>
      <p:pic>
        <p:nvPicPr>
          <p:cNvPr id="373" name="스크린샷 2017-12-26 오전 10.32.01.png" descr="스크린샷 2017-12-26 오전 10.3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913" y="3407597"/>
            <a:ext cx="6384265" cy="6018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3329" y="7342782"/>
            <a:ext cx="3033317" cy="585045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75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3429" y="5958482"/>
            <a:ext cx="1078459" cy="416174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76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39829" y="9158882"/>
            <a:ext cx="376933" cy="416174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UIKit - 화면구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79" name="레이아웃 설정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레이아웃 설정</a:t>
            </a:r>
          </a:p>
        </p:txBody>
      </p:sp>
      <p:pic>
        <p:nvPicPr>
          <p:cNvPr id="380" name="스크린샷 2017-12-26 오전 10.34.56.png" descr="스크린샷 2017-12-26 오전 10.34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616" y="3363327"/>
            <a:ext cx="6428750" cy="5957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스크린샷 2017-12-26 오전 10.35.07.png" descr="스크린샷 2017-12-26 오전 10.35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1360" y="3348798"/>
            <a:ext cx="4301908" cy="5986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3629" y="9057282"/>
            <a:ext cx="405806" cy="394247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83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28529" y="8041282"/>
            <a:ext cx="3167460" cy="394247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84" name="직사각형" descr="직사각형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34629" y="6822082"/>
            <a:ext cx="860277" cy="545010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385" name="화살표"/>
          <p:cNvSpPr/>
          <p:nvPr/>
        </p:nvSpPr>
        <p:spPr>
          <a:xfrm>
            <a:off x="7442200" y="6136828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UIKit - 화면구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88" name="레이아웃 설정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레이아웃 설정</a:t>
            </a:r>
          </a:p>
        </p:txBody>
      </p:sp>
      <p:pic>
        <p:nvPicPr>
          <p:cNvPr id="389" name="스크린샷 2017-12-26 오전 10.37.35.png" descr="스크린샷 2017-12-26 오전 10.37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5522" y="3371417"/>
            <a:ext cx="6421950" cy="604880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90" name="스크린샷 2017-12-26 오전 10.37.45.png" descr="스크린샷 2017-12-26 오전 10.37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2839" y="3358210"/>
            <a:ext cx="3950880" cy="607522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91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2229" y="9057282"/>
            <a:ext cx="405806" cy="394247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92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00129" y="5767982"/>
            <a:ext cx="990006" cy="394247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393" name="직사각형" descr="직사각형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1565036">
            <a:off x="2841036" y="7007154"/>
            <a:ext cx="733817" cy="49110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394" name="화살표"/>
          <p:cNvSpPr/>
          <p:nvPr/>
        </p:nvSpPr>
        <p:spPr>
          <a:xfrm>
            <a:off x="7442200" y="6136828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395" name="선" descr="선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57176" y="6662696"/>
            <a:ext cx="603360" cy="6785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UIKit - 화면구성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399" name="레이아웃 설정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레이아웃 설정</a:t>
            </a:r>
          </a:p>
        </p:txBody>
      </p:sp>
      <p:pic>
        <p:nvPicPr>
          <p:cNvPr id="400" name="스크린샷 2017-12-26 오전 11.03.44.png" descr="스크린샷 2017-12-26 오전 11.03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5369" y="3341737"/>
            <a:ext cx="4855355" cy="62865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401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65036">
            <a:off x="4123736" y="6943654"/>
            <a:ext cx="733817" cy="49110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02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65036">
            <a:off x="4746036" y="6588054"/>
            <a:ext cx="733817" cy="49110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03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65036">
            <a:off x="5304836" y="6943654"/>
            <a:ext cx="733817" cy="49110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04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65036">
            <a:off x="2447317" y="6221629"/>
            <a:ext cx="1460020" cy="51933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05" name="스크린샷 2017-12-26 오전 11.24.35.png" descr="스크린샷 2017-12-26 오전 11.24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2690" y="3289696"/>
            <a:ext cx="3225801" cy="267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65036">
            <a:off x="9127582" y="4860854"/>
            <a:ext cx="733817" cy="49110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UIKit - 화면구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409" name="레이아웃 설정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레이아웃 설정</a:t>
            </a:r>
          </a:p>
        </p:txBody>
      </p:sp>
      <p:pic>
        <p:nvPicPr>
          <p:cNvPr id="410" name="스크린샷 2017-12-26 오전 11.06.19.png" descr="스크린샷 2017-12-26 오전 11.06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304" y="3405591"/>
            <a:ext cx="5231428" cy="5844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스크린샷 2017-12-26 오전 11.06.27.png" descr="스크린샷 2017-12-26 오전 11.06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8802" y="5166965"/>
            <a:ext cx="3352801" cy="161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65036">
            <a:off x="2511548" y="5479033"/>
            <a:ext cx="2594493" cy="640669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413" name="화살표"/>
          <p:cNvSpPr/>
          <p:nvPr/>
        </p:nvSpPr>
        <p:spPr>
          <a:xfrm>
            <a:off x="6350000" y="509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414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565036">
            <a:off x="5406444" y="8808604"/>
            <a:ext cx="420530" cy="49818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415" name="Shift 키 누른상태로 3개 버튼 클릭"/>
          <p:cNvSpPr txBox="1"/>
          <p:nvPr/>
        </p:nvSpPr>
        <p:spPr>
          <a:xfrm>
            <a:off x="449805" y="6305550"/>
            <a:ext cx="651502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Shift 키 누른상태로 3개 버튼 클릭</a:t>
            </a:r>
          </a:p>
        </p:txBody>
      </p:sp>
      <p:pic>
        <p:nvPicPr>
          <p:cNvPr id="416" name="선" descr="선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3946093">
            <a:off x="3908552" y="7624410"/>
            <a:ext cx="2371656" cy="40559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UIKit - 화면구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420" name="레이아웃 설정"/>
          <p:cNvSpPr txBox="1"/>
          <p:nvPr>
            <p:ph type="body" idx="1"/>
          </p:nvPr>
        </p:nvSpPr>
        <p:spPr>
          <a:xfrm>
            <a:off x="-15367000" y="91376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레이아웃 설정</a:t>
            </a:r>
          </a:p>
        </p:txBody>
      </p:sp>
      <p:pic>
        <p:nvPicPr>
          <p:cNvPr id="421" name="스크린샷 2017-12-26 오전 11.10.01.png" descr="스크린샷 2017-12-26 오전 11.10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389" y="3546425"/>
            <a:ext cx="2921001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Stack된 상태에서…"/>
          <p:cNvSpPr txBox="1"/>
          <p:nvPr/>
        </p:nvSpPr>
        <p:spPr>
          <a:xfrm>
            <a:off x="989375" y="5321299"/>
            <a:ext cx="3561030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>
                    <a:hueOff val="-137333"/>
                    <a:satOff val="-2150"/>
                    <a:lumOff val="15684"/>
                  </a:schemeClr>
                </a:solidFill>
              </a:defRPr>
            </a:pPr>
            <a:r>
              <a:t>Stack된 상태에서</a:t>
            </a:r>
          </a:p>
          <a:p>
            <a:pPr>
              <a:defRPr>
                <a:solidFill>
                  <a:schemeClr val="accent1">
                    <a:hueOff val="-137333"/>
                    <a:satOff val="-2150"/>
                    <a:lumOff val="15684"/>
                  </a:schemeClr>
                </a:solidFill>
              </a:defRPr>
            </a:pPr>
            <a:r>
              <a:t>Shift + Control 키</a:t>
            </a:r>
          </a:p>
        </p:txBody>
      </p:sp>
      <p:pic>
        <p:nvPicPr>
          <p:cNvPr id="423" name="스크린샷 2017-12-26 오전 11.10.42.png" descr="스크린샷 2017-12-26 오전 11.10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9746" y="3220086"/>
            <a:ext cx="5170795" cy="4441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선" descr="선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954785">
            <a:off x="4166396" y="4668634"/>
            <a:ext cx="4722624" cy="405591"/>
          </a:xfrm>
          <a:prstGeom prst="rect">
            <a:avLst/>
          </a:prstGeom>
        </p:spPr>
      </p:pic>
      <p:pic>
        <p:nvPicPr>
          <p:cNvPr id="426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565036">
            <a:off x="8978272" y="3110665"/>
            <a:ext cx="2157455" cy="1157402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27" name="스크린샷 2017-12-26 오전 11.11.13.png" descr="스크린샷 2017-12-26 오전 11.11.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39127" y="6138514"/>
            <a:ext cx="5170795" cy="3608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선" descr="선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3068130">
            <a:off x="7224725" y="5560555"/>
            <a:ext cx="3313322" cy="405592"/>
          </a:xfrm>
          <a:prstGeom prst="rect">
            <a:avLst/>
          </a:prstGeom>
        </p:spPr>
      </p:pic>
      <p:pic>
        <p:nvPicPr>
          <p:cNvPr id="430" name="직사각형" descr="직사각형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1565036">
            <a:off x="10850891" y="6396501"/>
            <a:ext cx="997072" cy="452529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31" name="직사각형" descr="직사각형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1565036">
            <a:off x="10215891" y="6815601"/>
            <a:ext cx="997072" cy="45252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32" name="직사각형" descr="직사각형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1565036">
            <a:off x="11523919" y="6815601"/>
            <a:ext cx="997073" cy="452528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33" name="선" descr="선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638276" y="8979352"/>
            <a:ext cx="603360" cy="6785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</a:t>
            </a:r>
          </a:p>
        </p:txBody>
      </p:sp>
      <p:sp>
        <p:nvSpPr>
          <p:cNvPr id="142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3" name="스크린샷 2017-12-19 오후 4.46.56.png" descr="스크린샷 2017-12-19 오후 4.46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4154" y="2665910"/>
            <a:ext cx="10076492" cy="6795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1815" y="3620160"/>
            <a:ext cx="7687568" cy="10350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145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68510" y="7734960"/>
            <a:ext cx="2111674" cy="10350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UIKit - 화면구성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437" name="레이아웃 설정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레이아웃 설정</a:t>
            </a:r>
          </a:p>
        </p:txBody>
      </p:sp>
      <p:pic>
        <p:nvPicPr>
          <p:cNvPr id="438" name="스크린샷 2017-12-26 오전 11.11.26.png" descr="스크린샷 2017-12-26 오전 11.11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3479303"/>
            <a:ext cx="5041900" cy="234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스크린샷 2017-12-26 오전 11.11.47.png" descr="스크린샷 2017-12-26 오전 11.11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1652" y="3668563"/>
            <a:ext cx="3327401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스크린샷 2017-12-26 오전 11.11.55.png" descr="스크린샷 2017-12-26 오전 11.11.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6398" y="6936581"/>
            <a:ext cx="5156201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선" descr="선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3542" y="4714448"/>
            <a:ext cx="2966234" cy="405592"/>
          </a:xfrm>
          <a:prstGeom prst="rect">
            <a:avLst/>
          </a:prstGeom>
        </p:spPr>
      </p:pic>
      <p:pic>
        <p:nvPicPr>
          <p:cNvPr id="443" name="선" descr="선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8100000">
            <a:off x="8084216" y="6079248"/>
            <a:ext cx="3878087" cy="40559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UIKit - 화면구성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- 화면구성</a:t>
            </a:r>
          </a:p>
        </p:txBody>
      </p:sp>
      <p:sp>
        <p:nvSpPr>
          <p:cNvPr id="447" name="중간결과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중간결과</a:t>
            </a:r>
          </a:p>
        </p:txBody>
      </p:sp>
      <p:pic>
        <p:nvPicPr>
          <p:cNvPr id="448" name="스크린샷 2017-12-26 오전 11.25.06.png" descr="스크린샷 2017-12-26 오전 11.2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1946" y="2821483"/>
            <a:ext cx="4025441" cy="6256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UIKit - 프로그램 제작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- 프로그램 제작</a:t>
            </a:r>
          </a:p>
        </p:txBody>
      </p:sp>
      <p:sp>
        <p:nvSpPr>
          <p:cNvPr id="451" name="이미지 &lt;-&gt; 변수 연결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이미지 &lt;-&gt; 변수 연결</a:t>
            </a:r>
          </a:p>
        </p:txBody>
      </p:sp>
      <p:pic>
        <p:nvPicPr>
          <p:cNvPr id="452" name="스크린샷 2017-12-26 오후 2.35.07.png" descr="스크린샷 2017-12-26 오후 2.35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758" y="3333501"/>
            <a:ext cx="6969935" cy="288066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453" name="스크린샷 2017-12-26 오후 2.35.33.png" descr="스크린샷 2017-12-26 오후 2.35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5758" y="6475991"/>
            <a:ext cx="6969935" cy="26757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UIKit - 프로그램 제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프로그램 제작</a:t>
            </a:r>
          </a:p>
        </p:txBody>
      </p:sp>
      <p:sp>
        <p:nvSpPr>
          <p:cNvPr id="456" name="변수 연결 확인 및 초기이미지 회전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변수 연결 확인 및 초기이미지 회전</a:t>
            </a:r>
          </a:p>
        </p:txBody>
      </p:sp>
      <p:pic>
        <p:nvPicPr>
          <p:cNvPr id="457" name="스크린샷 2017-12-26 오후 2.35.45.png" descr="스크린샷 2017-12-26 오후 2.35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9669" y="3496667"/>
            <a:ext cx="6197601" cy="23749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458" name="스크린샷 2017-12-26 오후 2.40.05.png" descr="스크린샷 2017-12-26 오후 2.40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118" y="6273700"/>
            <a:ext cx="7162801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65036">
            <a:off x="1992067" y="3808888"/>
            <a:ext cx="4697677" cy="933326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60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565036">
            <a:off x="1765267" y="6928730"/>
            <a:ext cx="6388482" cy="1295804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UIKit - 프로그램 제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프로그램 제작</a:t>
            </a:r>
          </a:p>
        </p:txBody>
      </p:sp>
      <p:sp>
        <p:nvSpPr>
          <p:cNvPr id="463" name="버튼 및 레이블 변수 연결, 코딩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버튼 및 레이블 변수 연결, 코딩 </a:t>
            </a:r>
          </a:p>
        </p:txBody>
      </p:sp>
      <p:grpSp>
        <p:nvGrpSpPr>
          <p:cNvPr id="466" name="스크린샷 2017-12-26 오후 2.44.28.png"/>
          <p:cNvGrpSpPr/>
          <p:nvPr/>
        </p:nvGrpSpPr>
        <p:grpSpPr>
          <a:xfrm>
            <a:off x="1391791" y="3234432"/>
            <a:ext cx="4873142" cy="3612905"/>
            <a:chOff x="0" y="0"/>
            <a:chExt cx="4873141" cy="3612904"/>
          </a:xfrm>
        </p:grpSpPr>
        <p:pic>
          <p:nvPicPr>
            <p:cNvPr id="465" name="스크린샷 2017-12-26 오후 2.44.28.png" descr="스크린샷 2017-12-26 오후 2.44.2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4695342" cy="338430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4" name="스크린샷 2017-12-26 오후 2.44.28.png" descr="스크린샷 2017-12-26 오후 2.44.28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73142" cy="3612905"/>
            </a:xfrm>
            <a:prstGeom prst="rect">
              <a:avLst/>
            </a:prstGeom>
            <a:effectLst/>
          </p:spPr>
        </p:pic>
      </p:grpSp>
      <p:pic>
        <p:nvPicPr>
          <p:cNvPr id="467" name="스크린샷 2017-12-26 오후 2.45.00.png" descr="스크린샷 2017-12-26 오후 2.45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0242" y="6799702"/>
            <a:ext cx="4796239" cy="29024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468" name="스크린샷 2017-12-26 오후 2.48.07.png" descr="스크린샷 2017-12-26 오후 2.48.0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7437" y="4561085"/>
            <a:ext cx="6064788" cy="410767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469" name="직사각형" descr="직사각형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1565036">
            <a:off x="6578618" y="7091247"/>
            <a:ext cx="6060602" cy="1304214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70" name="직사각형" descr="직사각형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1565036">
            <a:off x="6564709" y="4525872"/>
            <a:ext cx="6060602" cy="356180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UIKit - 프로그램 제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프로그램 제작</a:t>
            </a:r>
          </a:p>
        </p:txBody>
      </p:sp>
      <p:sp>
        <p:nvSpPr>
          <p:cNvPr id="473" name="중간결과 확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중간결과 확인</a:t>
            </a:r>
          </a:p>
        </p:txBody>
      </p:sp>
      <p:pic>
        <p:nvPicPr>
          <p:cNvPr id="474" name="스크린샷 2017-12-26 오후 2.46.04.png" descr="스크린샷 2017-12-26 오후 2.46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4014" y="2603500"/>
            <a:ext cx="4356101" cy="651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UIKit - 프로그램 제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프로그램 제작</a:t>
            </a:r>
          </a:p>
        </p:txBody>
      </p:sp>
      <p:sp>
        <p:nvSpPr>
          <p:cNvPr id="477" name="가위, 바위, 보 버튼에 변수 연결 및 코딩 tapScissors, tapRock, tapPaper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가위, 바위, 보 버튼에 변수 연결 및 코딩</a:t>
            </a:r>
            <a:br/>
            <a:r>
              <a:t>tapScissors, tapRock, tapPaper</a:t>
            </a:r>
          </a:p>
        </p:txBody>
      </p:sp>
      <p:pic>
        <p:nvPicPr>
          <p:cNvPr id="478" name="스크린샷 2017-12-26 오후 2.51.27.png" descr="스크린샷 2017-12-26 오후 2.51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054" y="4129633"/>
            <a:ext cx="5524501" cy="3937001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479" name="스크린샷 2017-12-26 오후 2.56.28.png" descr="스크린샷 2017-12-26 오후 2.56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0885" y="6154241"/>
            <a:ext cx="5575301" cy="1905001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480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65036">
            <a:off x="4614921" y="4730451"/>
            <a:ext cx="1995707" cy="436282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81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65036">
            <a:off x="4614921" y="5522259"/>
            <a:ext cx="1995707" cy="436282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UIKit - 프로그램 제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프로그램 제작</a:t>
            </a:r>
          </a:p>
        </p:txBody>
      </p:sp>
      <p:sp>
        <p:nvSpPr>
          <p:cNvPr id="484" name="랜덤수 구하기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랜덤수 구하기</a:t>
            </a:r>
          </a:p>
        </p:txBody>
      </p:sp>
      <p:pic>
        <p:nvPicPr>
          <p:cNvPr id="485" name="스크린샷 2017-12-26 오후 3.00.32.png" descr="스크린샷 2017-12-26 오후 3.00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184" y="3562350"/>
            <a:ext cx="4864101" cy="26289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486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65036">
            <a:off x="1452621" y="3833159"/>
            <a:ext cx="1995707" cy="436282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87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65036">
            <a:off x="1681157" y="4544569"/>
            <a:ext cx="4451831" cy="436282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UIKit - 프로그램 제작"/>
          <p:cNvSpPr txBox="1"/>
          <p:nvPr>
            <p:ph type="title"/>
          </p:nvPr>
        </p:nvSpPr>
        <p:spPr>
          <a:xfrm>
            <a:off x="952500" y="41275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UIKit - 프로그램 제작</a:t>
            </a:r>
          </a:p>
        </p:txBody>
      </p:sp>
      <p:sp>
        <p:nvSpPr>
          <p:cNvPr id="490" name="컴퓨터 가위/바위/보 이미지를 랜덤하게 출력하기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컴퓨터 가위/바위/보 이미지를 랜덤하게 출력하기</a:t>
            </a:r>
          </a:p>
        </p:txBody>
      </p:sp>
      <p:pic>
        <p:nvPicPr>
          <p:cNvPr id="491" name="스크린샷 2017-12-26 오후 3.05.33.png" descr="스크린샷 2017-12-26 오후 3.0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1612" y="3266529"/>
            <a:ext cx="4775223" cy="62865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492" name="직사각형" descr="직사각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65036">
            <a:off x="1484120" y="5355663"/>
            <a:ext cx="4768448" cy="4147309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493" name="선" descr="선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5569174" y="5730534"/>
            <a:ext cx="1811545" cy="405591"/>
          </a:xfrm>
          <a:prstGeom prst="rect">
            <a:avLst/>
          </a:prstGeom>
        </p:spPr>
      </p:pic>
      <p:sp>
        <p:nvSpPr>
          <p:cNvPr id="495" name="0~2 인 랜덤값"/>
          <p:cNvSpPr txBox="1"/>
          <p:nvPr/>
        </p:nvSpPr>
        <p:spPr>
          <a:xfrm>
            <a:off x="7415423" y="5641229"/>
            <a:ext cx="345715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필기체"/>
                <a:ea typeface="필기체"/>
                <a:cs typeface="필기체"/>
                <a:sym typeface="필기체"/>
              </a:defRPr>
            </a:lvl1pPr>
          </a:lstStyle>
          <a:p>
            <a:pPr/>
            <a:r>
              <a:t>0~2 인 랜덤값</a:t>
            </a:r>
          </a:p>
        </p:txBody>
      </p:sp>
      <p:pic>
        <p:nvPicPr>
          <p:cNvPr id="496" name="선" descr="선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474" y="4933701"/>
            <a:ext cx="538408" cy="691267"/>
          </a:xfrm>
          <a:prstGeom prst="rect">
            <a:avLst/>
          </a:prstGeom>
        </p:spPr>
      </p:pic>
      <p:pic>
        <p:nvPicPr>
          <p:cNvPr id="498" name="선" descr="선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3235" y="4336790"/>
            <a:ext cx="518649" cy="1318759"/>
          </a:xfrm>
          <a:prstGeom prst="rect">
            <a:avLst/>
          </a:prstGeom>
        </p:spPr>
      </p:pic>
      <p:pic>
        <p:nvPicPr>
          <p:cNvPr id="500" name="선" descr="선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57510" y="3638288"/>
            <a:ext cx="514364" cy="2161957"/>
          </a:xfrm>
          <a:prstGeom prst="rect">
            <a:avLst/>
          </a:prstGeom>
        </p:spPr>
      </p:pic>
      <p:pic>
        <p:nvPicPr>
          <p:cNvPr id="502" name="스크린샷 2017-12-26 오후 3.04.13.png" descr="스크린샷 2017-12-26 오후 3.04.1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69033" y="6383288"/>
            <a:ext cx="2307601" cy="3149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UIKit - 프로그램 제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UIKit - 프로그램 제작</a:t>
            </a:r>
          </a:p>
        </p:txBody>
      </p:sp>
      <p:sp>
        <p:nvSpPr>
          <p:cNvPr id="505" name="판정 로직 추가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판정 로직 추가</a:t>
            </a:r>
          </a:p>
        </p:txBody>
      </p:sp>
      <p:pic>
        <p:nvPicPr>
          <p:cNvPr id="506" name="스크린샷 2017-12-26 오후 3.13.08.png" descr="스크린샷 2017-12-26 오후 3.13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2271" y="2134793"/>
            <a:ext cx="4365911" cy="7583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스크린샷 2017-12-26 오후 3.13.44.png" descr="스크린샷 2017-12-26 오후 3.13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9517" y="3649012"/>
            <a:ext cx="4934208" cy="2455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65036">
            <a:off x="6995595" y="3298330"/>
            <a:ext cx="4768448" cy="1585900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509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65036">
            <a:off x="6995595" y="5254130"/>
            <a:ext cx="4768448" cy="1585900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510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565036">
            <a:off x="6995595" y="7209930"/>
            <a:ext cx="4768448" cy="1585900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511" name="선" descr="선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0164" y="4241800"/>
            <a:ext cx="1026046" cy="101600"/>
          </a:xfrm>
          <a:prstGeom prst="rect">
            <a:avLst/>
          </a:prstGeom>
        </p:spPr>
      </p:pic>
      <p:pic>
        <p:nvPicPr>
          <p:cNvPr id="513" name="선" descr="선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89864" y="4978400"/>
            <a:ext cx="1026046" cy="101600"/>
          </a:xfrm>
          <a:prstGeom prst="rect">
            <a:avLst/>
          </a:prstGeom>
        </p:spPr>
      </p:pic>
      <p:pic>
        <p:nvPicPr>
          <p:cNvPr id="515" name="선" descr="선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0164" y="5715000"/>
            <a:ext cx="1026046" cy="101600"/>
          </a:xfrm>
          <a:prstGeom prst="rect">
            <a:avLst/>
          </a:prstGeom>
        </p:spPr>
      </p:pic>
      <p:pic>
        <p:nvPicPr>
          <p:cNvPr id="517" name="선" descr="선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50865" y="2286000"/>
            <a:ext cx="1026046" cy="101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u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</a:t>
            </a:r>
          </a:p>
        </p:txBody>
      </p:sp>
      <p:sp>
        <p:nvSpPr>
          <p:cNvPr id="148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9" name="스크린샷 2017-12-19 오후 4.51.01.png" descr="스크린샷 2017-12-19 오후 4.51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2206" y="2795190"/>
            <a:ext cx="6083301" cy="562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ew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Project</a:t>
            </a:r>
          </a:p>
        </p:txBody>
      </p:sp>
      <p:sp>
        <p:nvSpPr>
          <p:cNvPr id="152" name="Single View Applic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Single View Application</a:t>
            </a:r>
          </a:p>
        </p:txBody>
      </p:sp>
      <p:pic>
        <p:nvPicPr>
          <p:cNvPr id="153" name="스크린샷 2017-12-19 오후 4.59.43.png" descr="스크린샷 2017-12-19 오후 4.5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856" y="5987754"/>
            <a:ext cx="6892759" cy="3671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X-Code Editor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X-Code Editor Overview</a:t>
            </a:r>
          </a:p>
        </p:txBody>
      </p:sp>
      <p:pic>
        <p:nvPicPr>
          <p:cNvPr id="156" name="스크린샷 2017-12-19 오후 5.17.04.png" descr="스크린샷 2017-12-19 오후 5.17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7987" y="2415575"/>
            <a:ext cx="7868826" cy="7101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UI Edi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 Editing</a:t>
            </a:r>
          </a:p>
        </p:txBody>
      </p:sp>
      <p:sp>
        <p:nvSpPr>
          <p:cNvPr id="159" name="본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0" name="스크린샷 2017-12-19 오후 5.33.36.png" descr="스크린샷 2017-12-19 오후 5.3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823" y="2703917"/>
            <a:ext cx="10877154" cy="669242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텍스트"/>
          <p:cNvSpPr txBox="1"/>
          <p:nvPr/>
        </p:nvSpPr>
        <p:spPr>
          <a:xfrm>
            <a:off x="5819076" y="4540250"/>
            <a:ext cx="1366648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62" name="Auto Alignment"/>
          <p:cNvSpPr txBox="1"/>
          <p:nvPr/>
        </p:nvSpPr>
        <p:spPr>
          <a:xfrm>
            <a:off x="1573199" y="8020050"/>
            <a:ext cx="322900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480FF"/>
                </a:solidFill>
              </a:defRPr>
            </a:lvl1pPr>
          </a:lstStyle>
          <a:p>
            <a:pPr/>
            <a:r>
              <a:t>Auto Alignment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